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6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9" r:id="rId25"/>
  </p:sldIdLst>
  <p:sldSz cx="12193588" cy="6858000"/>
  <p:notesSz cx="6858000" cy="9144000"/>
  <p:embeddedFontLst>
    <p:embeddedFont>
      <p:font typeface="Didact Gothic" panose="020B0604020202020204" charset="0"/>
      <p:regular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ExtraLight" panose="020B0604020202020204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  <p:cmAuthor id="4" name="Lazar Milicevic" initials="LM" lastIdx="2" clrIdx="4">
    <p:extLst>
      <p:ext uri="{19B8F6BF-5375-455C-9EA6-DF929625EA0E}">
        <p15:presenceInfo xmlns:p15="http://schemas.microsoft.com/office/powerpoint/2012/main" userId="4b105a8627280e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dirty="0">
                <a:latin typeface="Didact Gothic" panose="020B0604020202020204" charset="0"/>
                <a:ea typeface="Inter"/>
                <a:cs typeface="Inter"/>
                <a:sym typeface="Inter"/>
              </a:rPr>
              <a:t>June </a:t>
            </a: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May</a:t>
            </a:r>
            <a:endParaRPr lang="en-US"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72070" y="3733261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Dataset::Dataset Creation Approval Request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lang="fr" sz="1200" dirty="0"/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lang="fr" sz="1200"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June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June ticket trends showed mixed changes across key technical topics, with a notable rise in dataset onboarding activity and stable or increasing demand for other categories.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"Other" category remained stable (0.00%), indicating consistency in internal tool requests.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Issues increased slightly by +14.29%, confirming continued support demand.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Requests for new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Projects dropped −20.00%, suggesting a slowdown after earlier onboarding spikes.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Dataset Creation Approval tickets rose by +33.33%, pointing to renewed data onboarding efforts.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CI access requests increased from 0 to 3 tickets, marking a reappearance of this topic.</a:t>
            </a: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+14.29%</a:t>
            </a:r>
            <a:endParaRPr sz="1200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−20.00%</a:t>
            </a: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+33.33%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28589"/>
            <a:ext cx="4176300" cy="390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Owkin K Support processed 355 tickets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in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June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down from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566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in May – a −37.23% decrease.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drop reflects stabilization after the K-Navigator launch and reduced signup-related load, while the squad remains the most active overall.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The Research Platform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squad followed with 55 tickets, reflecting sustained involvement in tooling, experimentation, and advanced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L1 Support handled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43 tickets, playing a key role in triage and user setup, particularly for new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Infrastructure Platform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processed 11 tickets, supporting internal configurations and AWS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Data Infrastructure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Data Content, Biopharma Product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and AWS Support squads handled 7–3 tickets each, covering specific needs in data onboarding and tool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Security and Solution Architecture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received 1 ticket each, indicating low-volume but specialized support activity.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920600" y="1840912"/>
            <a:ext cx="6739338" cy="373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June 2025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694480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plots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694480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Guide: Getting started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694455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694480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 – Available data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694480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What are the previous versions of Owkin K Navigator Terms &amp; Conditions?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525347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68</a:t>
            </a: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527011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177</a:t>
            </a: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523683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51</a:t>
            </a: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522019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528675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452;p11">
            <a:extLst>
              <a:ext uri="{FF2B5EF4-FFF2-40B4-BE49-F238E27FC236}">
                <a16:creationId xmlns:a16="http://schemas.microsoft.com/office/drawing/2014/main" id="{442DC8F5-6DDA-4327-8BCD-91EDABF3924D}"/>
              </a:ext>
            </a:extLst>
          </p:cNvPr>
          <p:cNvSpPr txBox="1">
            <a:spLocks/>
          </p:cNvSpPr>
          <p:nvPr/>
        </p:nvSpPr>
        <p:spPr>
          <a:xfrm>
            <a:off x="5781345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>
                <a:latin typeface="Inter"/>
                <a:ea typeface="Inter"/>
                <a:cs typeface="Inter"/>
                <a:sym typeface="Inter"/>
              </a:rPr>
              <a:t>My workspace stopped despite being active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1453;p11">
            <a:extLst>
              <a:ext uri="{FF2B5EF4-FFF2-40B4-BE49-F238E27FC236}">
                <a16:creationId xmlns:a16="http://schemas.microsoft.com/office/drawing/2014/main" id="{5D608B47-00E1-4B0B-900B-2A3443BBFD69}"/>
              </a:ext>
            </a:extLst>
          </p:cNvPr>
          <p:cNvSpPr txBox="1">
            <a:spLocks/>
          </p:cNvSpPr>
          <p:nvPr/>
        </p:nvSpPr>
        <p:spPr>
          <a:xfrm>
            <a:off x="5781345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"HOME PARTITION FULL" warning message</a:t>
            </a:r>
          </a:p>
          <a:p>
            <a:pPr marL="0" indent="0" algn="r"/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1454;p11">
            <a:extLst>
              <a:ext uri="{FF2B5EF4-FFF2-40B4-BE49-F238E27FC236}">
                <a16:creationId xmlns:a16="http://schemas.microsoft.com/office/drawing/2014/main" id="{A70E5301-70DD-4FA2-8E0C-A1FFC9F681F5}"/>
              </a:ext>
            </a:extLst>
          </p:cNvPr>
          <p:cNvSpPr txBox="1">
            <a:spLocks/>
          </p:cNvSpPr>
          <p:nvPr/>
        </p:nvSpPr>
        <p:spPr>
          <a:xfrm>
            <a:off x="5781320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Article</a:t>
            </a:r>
          </a:p>
        </p:txBody>
      </p:sp>
      <p:sp>
        <p:nvSpPr>
          <p:cNvPr id="22" name="Google Shape;1455;p11">
            <a:extLst>
              <a:ext uri="{FF2B5EF4-FFF2-40B4-BE49-F238E27FC236}">
                <a16:creationId xmlns:a16="http://schemas.microsoft.com/office/drawing/2014/main" id="{2938F74D-E9E5-4FAC-9974-8E1015F671AE}"/>
              </a:ext>
            </a:extLst>
          </p:cNvPr>
          <p:cNvSpPr txBox="1">
            <a:spLocks/>
          </p:cNvSpPr>
          <p:nvPr/>
        </p:nvSpPr>
        <p:spPr>
          <a:xfrm>
            <a:off x="5781345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>
                <a:latin typeface="Inter"/>
                <a:ea typeface="Inter"/>
                <a:cs typeface="Inter"/>
                <a:sym typeface="Inter"/>
              </a:rPr>
              <a:t>Abstra access requests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1456;p11">
            <a:extLst>
              <a:ext uri="{FF2B5EF4-FFF2-40B4-BE49-F238E27FC236}">
                <a16:creationId xmlns:a16="http://schemas.microsoft.com/office/drawing/2014/main" id="{3F67E557-9B0E-416A-BEC3-598DD8BF966A}"/>
              </a:ext>
            </a:extLst>
          </p:cNvPr>
          <p:cNvSpPr txBox="1">
            <a:spLocks/>
          </p:cNvSpPr>
          <p:nvPr/>
        </p:nvSpPr>
        <p:spPr>
          <a:xfrm>
            <a:off x="5781345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How to effectively report an issue and get quick support</a:t>
            </a:r>
          </a:p>
        </p:txBody>
      </p:sp>
      <p:sp>
        <p:nvSpPr>
          <p:cNvPr id="24" name="Google Shape;1457;p11">
            <a:extLst>
              <a:ext uri="{FF2B5EF4-FFF2-40B4-BE49-F238E27FC236}">
                <a16:creationId xmlns:a16="http://schemas.microsoft.com/office/drawing/2014/main" id="{6E400EB4-FB0A-4C89-8878-BDD9300BC131}"/>
              </a:ext>
            </a:extLst>
          </p:cNvPr>
          <p:cNvSpPr txBox="1">
            <a:spLocks/>
          </p:cNvSpPr>
          <p:nvPr/>
        </p:nvSpPr>
        <p:spPr>
          <a:xfrm>
            <a:off x="9612212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id="25" name="Google Shape;1458;p11">
            <a:extLst>
              <a:ext uri="{FF2B5EF4-FFF2-40B4-BE49-F238E27FC236}">
                <a16:creationId xmlns:a16="http://schemas.microsoft.com/office/drawing/2014/main" id="{809003B2-EF28-4B7B-B72F-88AEFE344FBC}"/>
              </a:ext>
            </a:extLst>
          </p:cNvPr>
          <p:cNvSpPr txBox="1">
            <a:spLocks/>
          </p:cNvSpPr>
          <p:nvPr/>
        </p:nvSpPr>
        <p:spPr>
          <a:xfrm>
            <a:off x="9613876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  <p:sp>
        <p:nvSpPr>
          <p:cNvPr id="26" name="Google Shape;1459;p11">
            <a:extLst>
              <a:ext uri="{FF2B5EF4-FFF2-40B4-BE49-F238E27FC236}">
                <a16:creationId xmlns:a16="http://schemas.microsoft.com/office/drawing/2014/main" id="{51F4A876-6513-4B09-9334-2BC2B5432817}"/>
              </a:ext>
            </a:extLst>
          </p:cNvPr>
          <p:cNvSpPr txBox="1">
            <a:spLocks/>
          </p:cNvSpPr>
          <p:nvPr/>
        </p:nvSpPr>
        <p:spPr>
          <a:xfrm>
            <a:off x="9610548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7" name="Google Shape;1460;p11">
            <a:extLst>
              <a:ext uri="{FF2B5EF4-FFF2-40B4-BE49-F238E27FC236}">
                <a16:creationId xmlns:a16="http://schemas.microsoft.com/office/drawing/2014/main" id="{7EB05478-E3CF-4D6F-844E-8E0C177E322C}"/>
              </a:ext>
            </a:extLst>
          </p:cNvPr>
          <p:cNvSpPr txBox="1">
            <a:spLocks/>
          </p:cNvSpPr>
          <p:nvPr/>
        </p:nvSpPr>
        <p:spPr>
          <a:xfrm>
            <a:off x="9608884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8" name="Google Shape;1461;p11">
            <a:extLst>
              <a:ext uri="{FF2B5EF4-FFF2-40B4-BE49-F238E27FC236}">
                <a16:creationId xmlns:a16="http://schemas.microsoft.com/office/drawing/2014/main" id="{F5018CA7-462E-42A3-A066-28708AA3670B}"/>
              </a:ext>
            </a:extLst>
          </p:cNvPr>
          <p:cNvSpPr txBox="1">
            <a:spLocks/>
          </p:cNvSpPr>
          <p:nvPr/>
        </p:nvSpPr>
        <p:spPr>
          <a:xfrm>
            <a:off x="9615540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lang="en-US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1454;p11">
            <a:extLst>
              <a:ext uri="{FF2B5EF4-FFF2-40B4-BE49-F238E27FC236}">
                <a16:creationId xmlns:a16="http://schemas.microsoft.com/office/drawing/2014/main" id="{5F813922-C5D5-4277-A121-4F3D8439230C}"/>
              </a:ext>
            </a:extLst>
          </p:cNvPr>
          <p:cNvSpPr txBox="1">
            <a:spLocks/>
          </p:cNvSpPr>
          <p:nvPr/>
        </p:nvSpPr>
        <p:spPr>
          <a:xfrm>
            <a:off x="694455" y="2336294"/>
            <a:ext cx="463642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Owkin K - Brand</a:t>
            </a:r>
          </a:p>
        </p:txBody>
      </p:sp>
      <p:sp>
        <p:nvSpPr>
          <p:cNvPr id="30" name="Google Shape;1454;p11">
            <a:extLst>
              <a:ext uri="{FF2B5EF4-FFF2-40B4-BE49-F238E27FC236}">
                <a16:creationId xmlns:a16="http://schemas.microsoft.com/office/drawing/2014/main" id="{1C2673FB-EF88-4250-BABD-E8A4A471C055}"/>
              </a:ext>
            </a:extLst>
          </p:cNvPr>
          <p:cNvSpPr txBox="1">
            <a:spLocks/>
          </p:cNvSpPr>
          <p:nvPr/>
        </p:nvSpPr>
        <p:spPr>
          <a:xfrm>
            <a:off x="5781320" y="2267758"/>
            <a:ext cx="4629764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 - Brand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/>
              <a:t>Handling most number of L2 tickets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Thomas </a:t>
            </a:r>
            <a:r>
              <a:rPr lang="en-US" sz="1900" dirty="0" err="1"/>
              <a:t>Rosnet</a:t>
            </a:r>
            <a:endParaRPr lang="en-US" sz="1900" dirty="0"/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For having the least first response time of 0.01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 business hours</a:t>
            </a:r>
            <a:endParaRPr dirty="0"/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Pierre-Emmanuel André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0" y="1474949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3" y="1448405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19" y="1474949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3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June</a:t>
            </a:r>
            <a:endParaRPr dirty="0"/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1" y="1715827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fr" dirty="0"/>
              <a:t>May</a:t>
            </a:r>
            <a:endParaRPr lang="en-US"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7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July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Q2/Q3 -25.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465655" y="2409360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26" name="Google Shape;1526;p14"/>
          <p:cNvCxnSpPr>
            <a:cxnSpLocks/>
          </p:cNvCxnSpPr>
          <p:nvPr/>
        </p:nvCxnSpPr>
        <p:spPr>
          <a:xfrm flipV="1">
            <a:off x="1285841" y="2382593"/>
            <a:ext cx="0" cy="508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1" name="Google Shape;1531;p14"/>
          <p:cNvSpPr txBox="1"/>
          <p:nvPr/>
        </p:nvSpPr>
        <p:spPr>
          <a:xfrm>
            <a:off x="79337" y="4734951"/>
            <a:ext cx="793913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b="1" dirty="0">
                <a:latin typeface="Didact Gothic" panose="020B0604020202020204" charset="0"/>
              </a:rPr>
              <a:t>June Highlights:</a:t>
            </a:r>
          </a:p>
          <a:p>
            <a:endParaRPr lang="en-US" sz="1400" b="1" dirty="0">
              <a:latin typeface="Didact Gothic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Fully processed </a:t>
            </a:r>
            <a:r>
              <a:rPr lang="en-US" sz="1200" b="1" dirty="0">
                <a:latin typeface="Didact Gothic" panose="020B0604020202020204" charset="0"/>
              </a:rPr>
              <a:t>all K-Signup tickets</a:t>
            </a:r>
            <a:r>
              <a:rPr lang="en-US" sz="1200" dirty="0">
                <a:latin typeface="Didact Gothic" panose="020B0604020202020204" charset="0"/>
              </a:rPr>
              <a:t>, improved classification logic, and reduced Zendesk queue via 3-strike rule.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Automated </a:t>
            </a:r>
            <a:r>
              <a:rPr lang="en-US" sz="1200" b="1" dirty="0">
                <a:latin typeface="Didact Gothic" panose="020B0604020202020204" charset="0"/>
              </a:rPr>
              <a:t>daily signup reporting with advanced Python script </a:t>
            </a:r>
            <a:r>
              <a:rPr lang="en-US" sz="1200" dirty="0">
                <a:latin typeface="Didact Gothic" panose="020B0604020202020204" charset="0"/>
              </a:rPr>
              <a:t>(pagination, Excel export, UTC support).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Didact Gothic" panose="020B0604020202020204" charset="0"/>
              </a:rPr>
              <a:t>Maintained &lt;25 min FRT </a:t>
            </a:r>
            <a:r>
              <a:rPr lang="en-US" sz="1200" dirty="0">
                <a:latin typeface="Didact Gothic" panose="020B0604020202020204" charset="0"/>
              </a:rPr>
              <a:t>with active L1/L2 rotation and Cognito-based access handling.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Laying the foundation for July: better follow-ups, smarter workflows, and scalable support.</a:t>
            </a:r>
          </a:p>
        </p:txBody>
      </p:sp>
      <p:sp>
        <p:nvSpPr>
          <p:cNvPr id="37" name="Google Shape;1527;p14">
            <a:extLst>
              <a:ext uri="{FF2B5EF4-FFF2-40B4-BE49-F238E27FC236}">
                <a16:creationId xmlns:a16="http://schemas.microsoft.com/office/drawing/2014/main" id="{EE5B86E2-B01F-46E5-B34E-BAF0C629160C}"/>
              </a:ext>
            </a:extLst>
          </p:cNvPr>
          <p:cNvSpPr txBox="1">
            <a:spLocks/>
          </p:cNvSpPr>
          <p:nvPr/>
        </p:nvSpPr>
        <p:spPr>
          <a:xfrm>
            <a:off x="1570" y="2960619"/>
            <a:ext cx="81028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Prioritize Owkin K support during the launch. </a:t>
            </a:r>
          </a:p>
        </p:txBody>
      </p:sp>
      <p:sp>
        <p:nvSpPr>
          <p:cNvPr id="44" name="Google Shape;1525;p14">
            <a:extLst>
              <a:ext uri="{FF2B5EF4-FFF2-40B4-BE49-F238E27FC236}">
                <a16:creationId xmlns:a16="http://schemas.microsoft.com/office/drawing/2014/main" id="{C6D48DBC-EEAB-41FE-AAF1-F6EC05FBE1E2}"/>
              </a:ext>
            </a:extLst>
          </p:cNvPr>
          <p:cNvSpPr txBox="1">
            <a:spLocks/>
          </p:cNvSpPr>
          <p:nvPr/>
        </p:nvSpPr>
        <p:spPr>
          <a:xfrm>
            <a:off x="764194" y="2948134"/>
            <a:ext cx="81028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Maintain the first response time for both </a:t>
            </a:r>
            <a:r>
              <a:rPr lang="en-US" sz="1100" dirty="0" err="1">
                <a:latin typeface="Didact Gothic" panose="020B0604020202020204" charset="0"/>
              </a:rPr>
              <a:t>Abstra</a:t>
            </a:r>
            <a:r>
              <a:rPr lang="en-US" sz="1100" dirty="0">
                <a:latin typeface="Didact Gothic" panose="020B0604020202020204" charset="0"/>
              </a:rPr>
              <a:t>-related and Owkin K tickets under 20 minutes.</a:t>
            </a:r>
          </a:p>
        </p:txBody>
      </p:sp>
      <p:cxnSp>
        <p:nvCxnSpPr>
          <p:cNvPr id="38" name="Google Shape;1526;p14">
            <a:extLst>
              <a:ext uri="{FF2B5EF4-FFF2-40B4-BE49-F238E27FC236}">
                <a16:creationId xmlns:a16="http://schemas.microsoft.com/office/drawing/2014/main" id="{89A6DADC-5F77-437D-AABA-8F9E509BBD69}"/>
              </a:ext>
            </a:extLst>
          </p:cNvPr>
          <p:cNvCxnSpPr>
            <a:cxnSpLocks/>
          </p:cNvCxnSpPr>
          <p:nvPr/>
        </p:nvCxnSpPr>
        <p:spPr>
          <a:xfrm flipV="1">
            <a:off x="1949378" y="235287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6" name="Google Shape;1526;p14">
            <a:extLst>
              <a:ext uri="{FF2B5EF4-FFF2-40B4-BE49-F238E27FC236}">
                <a16:creationId xmlns:a16="http://schemas.microsoft.com/office/drawing/2014/main" id="{F24CC8E1-E623-4DB6-A37E-F40A8009AD63}"/>
              </a:ext>
            </a:extLst>
          </p:cNvPr>
          <p:cNvCxnSpPr>
            <a:cxnSpLocks/>
          </p:cNvCxnSpPr>
          <p:nvPr/>
        </p:nvCxnSpPr>
        <p:spPr>
          <a:xfrm flipV="1">
            <a:off x="2996104" y="2266158"/>
            <a:ext cx="0" cy="6048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7" name="Google Shape;1525;p14">
            <a:extLst>
              <a:ext uri="{FF2B5EF4-FFF2-40B4-BE49-F238E27FC236}">
                <a16:creationId xmlns:a16="http://schemas.microsoft.com/office/drawing/2014/main" id="{AD61B61C-9C7D-4C77-96D0-8C891AEE1DE1}"/>
              </a:ext>
            </a:extLst>
          </p:cNvPr>
          <p:cNvSpPr txBox="1">
            <a:spLocks/>
          </p:cNvSpPr>
          <p:nvPr/>
        </p:nvSpPr>
        <p:spPr>
          <a:xfrm>
            <a:off x="1729696" y="3139603"/>
            <a:ext cx="81028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Handle more L2 tickets and fully take over tickets related to Owkin K, with the help of developers.</a:t>
            </a:r>
          </a:p>
        </p:txBody>
      </p:sp>
      <p:cxnSp>
        <p:nvCxnSpPr>
          <p:cNvPr id="48" name="Google Shape;1526;p14">
            <a:extLst>
              <a:ext uri="{FF2B5EF4-FFF2-40B4-BE49-F238E27FC236}">
                <a16:creationId xmlns:a16="http://schemas.microsoft.com/office/drawing/2014/main" id="{D1915BD8-1C86-4FB5-9B91-C0A87F635D23}"/>
              </a:ext>
            </a:extLst>
          </p:cNvPr>
          <p:cNvCxnSpPr>
            <a:cxnSpLocks/>
          </p:cNvCxnSpPr>
          <p:nvPr/>
        </p:nvCxnSpPr>
        <p:spPr>
          <a:xfrm flipV="1">
            <a:off x="4843615" y="235287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0" name="Google Shape;1525;p14">
            <a:extLst>
              <a:ext uri="{FF2B5EF4-FFF2-40B4-BE49-F238E27FC236}">
                <a16:creationId xmlns:a16="http://schemas.microsoft.com/office/drawing/2014/main" id="{B4AFB069-2DE3-445F-9FFD-1B7A8CDC436A}"/>
              </a:ext>
            </a:extLst>
          </p:cNvPr>
          <p:cNvSpPr txBox="1">
            <a:spLocks/>
          </p:cNvSpPr>
          <p:nvPr/>
        </p:nvSpPr>
        <p:spPr>
          <a:xfrm>
            <a:off x="2689584" y="3037987"/>
            <a:ext cx="91754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Owkin K – Continuous process improvement, support infrastructure based on feedback and work.</a:t>
            </a:r>
          </a:p>
        </p:txBody>
      </p:sp>
      <p:cxnSp>
        <p:nvCxnSpPr>
          <p:cNvPr id="51" name="Google Shape;1526;p14">
            <a:extLst>
              <a:ext uri="{FF2B5EF4-FFF2-40B4-BE49-F238E27FC236}">
                <a16:creationId xmlns:a16="http://schemas.microsoft.com/office/drawing/2014/main" id="{E3B5460C-1860-402A-8D1C-51D5230F0D50}"/>
              </a:ext>
            </a:extLst>
          </p:cNvPr>
          <p:cNvCxnSpPr>
            <a:cxnSpLocks/>
          </p:cNvCxnSpPr>
          <p:nvPr/>
        </p:nvCxnSpPr>
        <p:spPr>
          <a:xfrm flipV="1">
            <a:off x="3805222" y="229718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2" name="Google Shape;1525;p14">
            <a:extLst>
              <a:ext uri="{FF2B5EF4-FFF2-40B4-BE49-F238E27FC236}">
                <a16:creationId xmlns:a16="http://schemas.microsoft.com/office/drawing/2014/main" id="{C8B60D41-9957-41EB-928B-3781D0021F5C}"/>
              </a:ext>
            </a:extLst>
          </p:cNvPr>
          <p:cNvSpPr txBox="1">
            <a:spLocks/>
          </p:cNvSpPr>
          <p:nvPr/>
        </p:nvSpPr>
        <p:spPr>
          <a:xfrm>
            <a:off x="5485150" y="3134278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53" name="Google Shape;1526;p14">
            <a:extLst>
              <a:ext uri="{FF2B5EF4-FFF2-40B4-BE49-F238E27FC236}">
                <a16:creationId xmlns:a16="http://schemas.microsoft.com/office/drawing/2014/main" id="{380A8654-F475-4414-88D8-2F15796435F6}"/>
              </a:ext>
            </a:extLst>
          </p:cNvPr>
          <p:cNvCxnSpPr>
            <a:cxnSpLocks/>
          </p:cNvCxnSpPr>
          <p:nvPr/>
        </p:nvCxnSpPr>
        <p:spPr>
          <a:xfrm flipV="1">
            <a:off x="5902759" y="235287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4" name="Google Shape;1525;p14">
            <a:extLst>
              <a:ext uri="{FF2B5EF4-FFF2-40B4-BE49-F238E27FC236}">
                <a16:creationId xmlns:a16="http://schemas.microsoft.com/office/drawing/2014/main" id="{C937DEB0-CE3C-4F52-9713-483AD83BAC83}"/>
              </a:ext>
            </a:extLst>
          </p:cNvPr>
          <p:cNvSpPr txBox="1">
            <a:spLocks/>
          </p:cNvSpPr>
          <p:nvPr/>
        </p:nvSpPr>
        <p:spPr>
          <a:xfrm>
            <a:off x="3600308" y="3099074"/>
            <a:ext cx="810288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Extend </a:t>
            </a:r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dashboards to track user role-based behaviors and P0 metrics.</a:t>
            </a:r>
          </a:p>
        </p:txBody>
      </p:sp>
      <p:sp>
        <p:nvSpPr>
          <p:cNvPr id="57" name="Google Shape;1525;p14">
            <a:extLst>
              <a:ext uri="{FF2B5EF4-FFF2-40B4-BE49-F238E27FC236}">
                <a16:creationId xmlns:a16="http://schemas.microsoft.com/office/drawing/2014/main" id="{3F3C1F41-28D1-4BFD-A36B-AD6AFED58EAC}"/>
              </a:ext>
            </a:extLst>
          </p:cNvPr>
          <p:cNvSpPr txBox="1">
            <a:spLocks/>
          </p:cNvSpPr>
          <p:nvPr/>
        </p:nvSpPr>
        <p:spPr>
          <a:xfrm>
            <a:off x="6534538" y="3119961"/>
            <a:ext cx="1071312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automated approval system for K-Signup requests, reducing manual workload and improving onboarding speed.</a:t>
            </a:r>
          </a:p>
        </p:txBody>
      </p:sp>
      <p:cxnSp>
        <p:nvCxnSpPr>
          <p:cNvPr id="49" name="Google Shape;1526;p14">
            <a:extLst>
              <a:ext uri="{FF2B5EF4-FFF2-40B4-BE49-F238E27FC236}">
                <a16:creationId xmlns:a16="http://schemas.microsoft.com/office/drawing/2014/main" id="{AF06229A-4815-4804-8B54-E00FAF1E37D4}"/>
              </a:ext>
            </a:extLst>
          </p:cNvPr>
          <p:cNvCxnSpPr>
            <a:cxnSpLocks/>
          </p:cNvCxnSpPr>
          <p:nvPr/>
        </p:nvCxnSpPr>
        <p:spPr>
          <a:xfrm flipV="1">
            <a:off x="6937917" y="2382593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2" name="Google Shape;1525;p14">
            <a:extLst>
              <a:ext uri="{FF2B5EF4-FFF2-40B4-BE49-F238E27FC236}">
                <a16:creationId xmlns:a16="http://schemas.microsoft.com/office/drawing/2014/main" id="{18CC3160-EFA1-462B-8F7A-31132B03E25D}"/>
              </a:ext>
            </a:extLst>
          </p:cNvPr>
          <p:cNvSpPr txBox="1">
            <a:spLocks/>
          </p:cNvSpPr>
          <p:nvPr/>
        </p:nvSpPr>
        <p:spPr>
          <a:xfrm>
            <a:off x="4532077" y="3113638"/>
            <a:ext cx="91753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Finalize SurveySparrow logic integration on 2nd login with frontend implementation.</a:t>
            </a:r>
          </a:p>
        </p:txBody>
      </p:sp>
      <p:sp>
        <p:nvSpPr>
          <p:cNvPr id="59" name="Google Shape;1525;p14">
            <a:extLst>
              <a:ext uri="{FF2B5EF4-FFF2-40B4-BE49-F238E27FC236}">
                <a16:creationId xmlns:a16="http://schemas.microsoft.com/office/drawing/2014/main" id="{1504B9F1-BB05-4A19-8BC2-9D7238FBBAF8}"/>
              </a:ext>
            </a:extLst>
          </p:cNvPr>
          <p:cNvSpPr txBox="1">
            <a:spLocks/>
          </p:cNvSpPr>
          <p:nvPr/>
        </p:nvSpPr>
        <p:spPr>
          <a:xfrm>
            <a:off x="7828760" y="3269055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63" name="Google Shape;1526;p14">
            <a:extLst>
              <a:ext uri="{FF2B5EF4-FFF2-40B4-BE49-F238E27FC236}">
                <a16:creationId xmlns:a16="http://schemas.microsoft.com/office/drawing/2014/main" id="{84C0BD3A-210B-465F-AE13-7F6B9B58BE94}"/>
              </a:ext>
            </a:extLst>
          </p:cNvPr>
          <p:cNvCxnSpPr>
            <a:cxnSpLocks/>
          </p:cNvCxnSpPr>
          <p:nvPr/>
        </p:nvCxnSpPr>
        <p:spPr>
          <a:xfrm flipV="1">
            <a:off x="8285554" y="2395275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5" name="Google Shape;1525;p14">
            <a:extLst>
              <a:ext uri="{FF2B5EF4-FFF2-40B4-BE49-F238E27FC236}">
                <a16:creationId xmlns:a16="http://schemas.microsoft.com/office/drawing/2014/main" id="{54B247A2-7304-49F0-A118-71AD1C84D04F}"/>
              </a:ext>
            </a:extLst>
          </p:cNvPr>
          <p:cNvSpPr txBox="1">
            <a:spLocks/>
          </p:cNvSpPr>
          <p:nvPr/>
        </p:nvSpPr>
        <p:spPr>
          <a:xfrm>
            <a:off x="8750077" y="3295599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Implement dynamic SLA alerts for K-Navigator tickets to proactively flag delayed responses and improve escalation handling.</a:t>
            </a:r>
          </a:p>
        </p:txBody>
      </p:sp>
      <p:cxnSp>
        <p:nvCxnSpPr>
          <p:cNvPr id="66" name="Google Shape;1526;p14">
            <a:extLst>
              <a:ext uri="{FF2B5EF4-FFF2-40B4-BE49-F238E27FC236}">
                <a16:creationId xmlns:a16="http://schemas.microsoft.com/office/drawing/2014/main" id="{36BEDBC1-8A95-42BC-B77C-243F85C1CCEC}"/>
              </a:ext>
            </a:extLst>
          </p:cNvPr>
          <p:cNvCxnSpPr>
            <a:cxnSpLocks/>
          </p:cNvCxnSpPr>
          <p:nvPr/>
        </p:nvCxnSpPr>
        <p:spPr>
          <a:xfrm flipV="1">
            <a:off x="9208847" y="242049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7" name="Google Shape;1525;p14">
            <a:extLst>
              <a:ext uri="{FF2B5EF4-FFF2-40B4-BE49-F238E27FC236}">
                <a16:creationId xmlns:a16="http://schemas.microsoft.com/office/drawing/2014/main" id="{87BA5CFF-5EAC-47F5-A47B-6EBFF0C4CF45}"/>
              </a:ext>
            </a:extLst>
          </p:cNvPr>
          <p:cNvSpPr txBox="1">
            <a:spLocks/>
          </p:cNvSpPr>
          <p:nvPr/>
        </p:nvSpPr>
        <p:spPr>
          <a:xfrm>
            <a:off x="9670057" y="3269055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Analyze </a:t>
            </a:r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and SurveySparrow usage data to identify friction points in onboarding and propose UX/flow improvements.</a:t>
            </a:r>
          </a:p>
        </p:txBody>
      </p:sp>
      <p:sp>
        <p:nvSpPr>
          <p:cNvPr id="68" name="Google Shape;1525;p14">
            <a:extLst>
              <a:ext uri="{FF2B5EF4-FFF2-40B4-BE49-F238E27FC236}">
                <a16:creationId xmlns:a16="http://schemas.microsoft.com/office/drawing/2014/main" id="{33FEDAFB-5E7D-4352-9D63-1A6C6FC4E728}"/>
              </a:ext>
            </a:extLst>
          </p:cNvPr>
          <p:cNvSpPr txBox="1">
            <a:spLocks/>
          </p:cNvSpPr>
          <p:nvPr/>
        </p:nvSpPr>
        <p:spPr>
          <a:xfrm>
            <a:off x="10757608" y="3269055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an internal triage playbook for new support agents, to standardize L1/L2 responses and reduce ramp-up time.</a:t>
            </a:r>
          </a:p>
        </p:txBody>
      </p:sp>
      <p:cxnSp>
        <p:nvCxnSpPr>
          <p:cNvPr id="69" name="Google Shape;1526;p14">
            <a:extLst>
              <a:ext uri="{FF2B5EF4-FFF2-40B4-BE49-F238E27FC236}">
                <a16:creationId xmlns:a16="http://schemas.microsoft.com/office/drawing/2014/main" id="{4FDE7FEE-42A8-4AA3-A73C-6C98CCAE6238}"/>
              </a:ext>
            </a:extLst>
          </p:cNvPr>
          <p:cNvCxnSpPr>
            <a:cxnSpLocks/>
          </p:cNvCxnSpPr>
          <p:nvPr/>
        </p:nvCxnSpPr>
        <p:spPr>
          <a:xfrm flipV="1">
            <a:off x="10094410" y="245519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0" name="Google Shape;1526;p14">
            <a:extLst>
              <a:ext uri="{FF2B5EF4-FFF2-40B4-BE49-F238E27FC236}">
                <a16:creationId xmlns:a16="http://schemas.microsoft.com/office/drawing/2014/main" id="{5C59E6E3-0BE8-4006-8954-4DFEB71F0A7B}"/>
              </a:ext>
            </a:extLst>
          </p:cNvPr>
          <p:cNvCxnSpPr>
            <a:cxnSpLocks/>
          </p:cNvCxnSpPr>
          <p:nvPr/>
        </p:nvCxnSpPr>
        <p:spPr>
          <a:xfrm flipV="1">
            <a:off x="11181961" y="248250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 dirty="0"/>
              <a:t>Customer success Q3 Roadmap items (RIs)</a:t>
            </a:r>
            <a:endParaRPr sz="4000" dirty="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Zendesk – Focal point for all support requests</a:t>
            </a:r>
            <a:endParaRPr dirty="0"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49" y="3609875"/>
            <a:ext cx="5474071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K - Navigator - </a:t>
            </a:r>
            <a:r>
              <a:rPr lang="en-US" b="1" dirty="0"/>
              <a:t>Launch internal support playbook </a:t>
            </a:r>
            <a:r>
              <a:rPr lang="en-US" dirty="0"/>
              <a:t>for new agents, including L1/L2 triage flows, escalation steps, and ticket classification guidance.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Implement SLA breach tracking with Zendesk views and automated alerts</a:t>
            </a:r>
            <a:r>
              <a:rPr lang="en-US" dirty="0"/>
              <a:t>, to surface delayed tickets and improve accountability across squads.</a:t>
            </a:r>
            <a:endParaRPr dirty="0"/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Maintain first response time under 20 minutes for both </a:t>
            </a:r>
            <a:r>
              <a:rPr lang="en-US" dirty="0" err="1"/>
              <a:t>Abstra</a:t>
            </a:r>
            <a:r>
              <a:rPr lang="en-US" dirty="0"/>
              <a:t>-related and Owkin K tickets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25" y="656122"/>
            <a:ext cx="419869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RI#1: </a:t>
            </a:r>
            <a:r>
              <a:rPr lang="en-US" sz="2400" dirty="0"/>
              <a:t> Zendesk – Focal point for all support requests</a:t>
            </a:r>
          </a:p>
        </p:txBody>
      </p:sp>
      <p:sp>
        <p:nvSpPr>
          <p:cNvPr id="1575" name="Google Shape;1575;p17"/>
          <p:cNvSpPr txBox="1">
            <a:spLocks noGrp="1"/>
          </p:cNvSpPr>
          <p:nvPr>
            <p:ph type="subTitle" idx="4"/>
          </p:nvPr>
        </p:nvSpPr>
        <p:spPr>
          <a:xfrm>
            <a:off x="839925" y="1283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4937851" y="401407"/>
            <a:ext cx="6901924" cy="26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🛠️ RI#1 Zendesk – Establishing a Unified Entry Point for Support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As Owkin continues to scale, it's essential to align support infrastructure with organizational growth. In May , we plan to finalize the consolidation of all incoming support requests into Zendesk as the primary entry point, reducing fragmentation across Slack, email, and ad-hoc channels.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effort aims to create a single source of truth for all support interactions, enabling faster response times, clearer ownership, and more consistent reporting.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Key Improvements Implemented in April/May: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Ticket Visibility Enhancement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Created a dedicated view for tickets tagged with k-signup-request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Resolved visibility gaps for API-submitted onboarding tickets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Welcome Message Automation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Implemented branded welcome messages for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Owkin 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Personalized replies direct Owkin K users to the Help Center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Messages are instant but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do not impact FRT SLA — preserving reporting integrity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🌟 Why This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These changes significantly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improve first-touch user experience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reduce confusion, and foster a sense of proactive and structured support,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especially as ticket volumes increase.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foundation sets the stage for future expansion and ensures Zendesk can scale with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Owkin's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evolving support needs.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4543046" y="2008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08183B-C9F8-41B9-86A7-61F85801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8" y="1835144"/>
            <a:ext cx="3160679" cy="3799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450098" y="677379"/>
            <a:ext cx="3450600" cy="7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Develop a </a:t>
            </a: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Internal Support Playbook for K-Navigator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4842799" y="166743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1555954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233416" y="269604"/>
            <a:ext cx="6385171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RI#2 – Launch Internal Support Playbook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Structured Support for K-Navigator Tickets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Objective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Establish a clear and scalable process for handling K-Navigator requests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enabling faster onboarding and consistent triage.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Why it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Over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900 K-Navigator tickets processed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in the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past 2 months (566 in May, 355 in June)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— all manually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reviewed and approved/rejected.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 current system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is stable and effective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with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well-coordinated L1/L2 ownership.</a:t>
            </a: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 playbook will provide a stronger foundation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for growth, speed up agent onboarding, and unify ticket handling logic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A custom Python script already supports reporting (Excel export, UTC handling, pagination), enabling clear operational visibility.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Expected Impact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   Standardized classification and escalation flow.</a:t>
            </a: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   Faster onboarding for new agents.</a:t>
            </a: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   Improved consistency across support shifts.</a:t>
            </a:r>
          </a:p>
          <a:p>
            <a:pPr marL="285750" indent="-285750">
              <a:lnSpc>
                <a:spcPct val="100000"/>
              </a:lnSpc>
              <a:buSzPts val="1100"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   Better automation and analytics through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internal tools.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9" name="Google Shape;1599;p18"/>
          <p:cNvSpPr txBox="1">
            <a:spLocks noGrp="1"/>
          </p:cNvSpPr>
          <p:nvPr>
            <p:ph type="subTitle" idx="4"/>
          </p:nvPr>
        </p:nvSpPr>
        <p:spPr>
          <a:xfrm>
            <a:off x="927554" y="1645277"/>
            <a:ext cx="3059100" cy="2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463" y="2073425"/>
            <a:ext cx="4529729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217246" y="139045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Deliver excellent customer service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Maintain &lt;20 min first response time for K-Navigator tickets with L1/L2 triage rotation.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Resolve remaining signup access issues and automate approval flow via Cognito.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Continue supporting internal users across Slack/Zendesk with real-time troubleshooting.</a:t>
            </a:r>
            <a:endParaRPr lang="en-US" dirty="0">
              <a:latin typeface="Didact Gothic" panose="020B0604020202020204" charset="0"/>
            </a:endParaRPr>
          </a:p>
        </p:txBody>
      </p:sp>
      <p:sp>
        <p:nvSpPr>
          <p:cNvPr id="1658" name="Google Shape;1658;p21"/>
          <p:cNvSpPr txBox="1"/>
          <p:nvPr/>
        </p:nvSpPr>
        <p:spPr>
          <a:xfrm>
            <a:off x="5679674" y="4336492"/>
            <a:ext cx="6442417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Operationalize Insights to Improve Onboarding Experience</a:t>
            </a:r>
          </a:p>
          <a:p>
            <a:br>
              <a:rPr lang="en-US" b="1" dirty="0">
                <a:latin typeface="Didact Gothic" panose="020B0604020202020204" charset="0"/>
              </a:rPr>
            </a:b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Use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FullStory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and ticket data to identify repeat onboarding blockers and common user errors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Define escalation thresholds based on behavioral patterns (e.g. repeated failed signups, access loops)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Collaborate with product and frontend teams to turn insights into quick interface or flow adjustments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Improve guidance for new users based on observed drop-off points and Zendesk feedback tags</a:t>
            </a:r>
            <a:endParaRPr lang="en-US" dirty="0">
              <a:latin typeface="Didact Gothic" panose="020B0604020202020204" charset="0"/>
            </a:endParaRP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291475" y="4067933"/>
            <a:ext cx="215236" cy="367099"/>
            <a:chOff x="5820020" y="1958340"/>
            <a:chExt cx="275979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820020" y="1958340"/>
              <a:ext cx="272008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3869463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179209" y="2010080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720101" y="2099138"/>
            <a:ext cx="5940557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Strengthen Zendesk Operations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Track and report impact of the 3-strike auto-closure rule and updated ticket classification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and document internal support playbook to standardize L1/L2 handling and speed up onboarding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Expand logic-based K-Signup automation to further reduce manual load and scale support capacity</a:t>
            </a:r>
            <a:endParaRPr lang="en-US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537866" y="147457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Executive Summary</a:t>
            </a:r>
            <a:endParaRPr dirty="0"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44953" y="2588209"/>
            <a:ext cx="6485528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Didact Gothic" panose="020B0604020202020204" charset="0"/>
              </a:rPr>
              <a:t>Zendesk &amp; Process Improvements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Extended </a:t>
            </a:r>
            <a:r>
              <a:rPr lang="en-US" sz="1100" b="1" dirty="0">
                <a:latin typeface="Didact Gothic" panose="020B0604020202020204" charset="0"/>
              </a:rPr>
              <a:t>Python-based signup reporting tool </a:t>
            </a:r>
            <a:r>
              <a:rPr lang="en-US" sz="1100" dirty="0">
                <a:latin typeface="Didact Gothic" panose="020B0604020202020204" charset="0"/>
              </a:rPr>
              <a:t>(Excel, UTC, pagination) for better tracking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Refined and monitored 3-strike rule logic to reduce backlog and close inactive requests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Drafted internal L1/L2 playbook to improve triage consistency and reduce onboarding time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Enhanced Zendesk views/macros aligned with real ticket categories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Created ~25 </a:t>
            </a:r>
            <a:r>
              <a:rPr lang="en-US" sz="1100" b="1" dirty="0" err="1">
                <a:latin typeface="Didact Gothic" panose="020B0604020202020204" charset="0"/>
              </a:rPr>
              <a:t>Abstra</a:t>
            </a:r>
            <a:r>
              <a:rPr lang="en-US" sz="1100" b="1" dirty="0">
                <a:latin typeface="Didact Gothic" panose="020B0604020202020204" charset="0"/>
              </a:rPr>
              <a:t> accounts</a:t>
            </a:r>
            <a:r>
              <a:rPr lang="en-US" sz="1100" dirty="0">
                <a:latin typeface="Didact Gothic" panose="020B0604020202020204" charset="0"/>
              </a:rPr>
              <a:t> for </a:t>
            </a:r>
            <a:r>
              <a:rPr lang="en-US" sz="1100" b="1" dirty="0">
                <a:latin typeface="Didact Gothic" panose="020B0604020202020204" charset="0"/>
              </a:rPr>
              <a:t>Mosaic external partners </a:t>
            </a:r>
            <a:r>
              <a:rPr lang="en-US" sz="1100" dirty="0">
                <a:latin typeface="Didact Gothic" panose="020B0604020202020204" charset="0"/>
              </a:rPr>
              <a:t>— each onboarded </a:t>
            </a:r>
            <a:r>
              <a:rPr lang="en-US" sz="1100" dirty="0" err="1">
                <a:latin typeface="Didact Gothic" panose="020B0604020202020204" charset="0"/>
              </a:rPr>
              <a:t>succesfuly</a:t>
            </a:r>
            <a:endParaRPr lang="en-US" sz="1100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Added 2 new structured </a:t>
            </a:r>
            <a:r>
              <a:rPr lang="en-US" sz="1100" b="1" dirty="0">
                <a:latin typeface="Didact Gothic" panose="020B0604020202020204" charset="0"/>
              </a:rPr>
              <a:t>Zendesk forms to support specific request types </a:t>
            </a:r>
            <a:r>
              <a:rPr lang="en-US" sz="1100" dirty="0">
                <a:latin typeface="Didact Gothic" panose="020B0604020202020204" charset="0"/>
              </a:rPr>
              <a:t>and improve routing accuracy</a:t>
            </a: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–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5194" y="32244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400788" y="2310210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44952" y="161814"/>
            <a:ext cx="6248985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600" b="1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83 tickets handled in June (−26.55% vs May), reflecting post-launch stabilization and improved triage automation.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First response time averaged 18 minutes, a 25% improvement, maintaining SLA compliance across all K-Navigator flows.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Average resolution time dropped to 1.1 hours (−50%), enabled by structured ticket handling and clearer agent roles.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CSAT reached 100%, confirming excellent service delivery and user satisfaction.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Blocking issues remained stable (9 total), all resolved within SLA.</a:t>
            </a: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16004" y="319236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081283" y="3290746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TL;DR - Most important points in one place!</a:t>
            </a:r>
            <a:endParaRPr dirty="0"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400788" y="4291298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49360" y="4348217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644952" y="4460681"/>
            <a:ext cx="6248985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Owkin K</a:t>
            </a:r>
          </a:p>
          <a:p>
            <a:r>
              <a:rPr lang="en-US" sz="1100" b="1" dirty="0">
                <a:latin typeface="Didact Gothic" panose="020B0604020202020204" charset="0"/>
              </a:rPr>
              <a:t>355 K-Navigator tickets processed</a:t>
            </a:r>
            <a:r>
              <a:rPr lang="en-US" sz="1100" dirty="0">
                <a:latin typeface="Didact Gothic" panose="020B0604020202020204" charset="0"/>
              </a:rPr>
              <a:t>, all manually reviewed and approved/rejected— sustaining high accuracy.</a:t>
            </a:r>
          </a:p>
          <a:p>
            <a:r>
              <a:rPr lang="en-US" sz="1100" dirty="0">
                <a:latin typeface="Didact Gothic" panose="020B0604020202020204" charset="0"/>
              </a:rPr>
              <a:t>Signup flows stabilized post-launch, allowing for new focus on </a:t>
            </a:r>
            <a:r>
              <a:rPr lang="en-US" sz="1100" b="1" dirty="0">
                <a:latin typeface="Didact Gothic" panose="020B0604020202020204" charset="0"/>
              </a:rPr>
              <a:t>scaling triage with documentation and automation.</a:t>
            </a:r>
          </a:p>
          <a:p>
            <a:r>
              <a:rPr lang="en-US" sz="1100" dirty="0">
                <a:latin typeface="Didact Gothic" panose="020B0604020202020204" charset="0"/>
              </a:rPr>
              <a:t>Fully operational </a:t>
            </a:r>
            <a:r>
              <a:rPr lang="en-US" sz="1100" b="1" dirty="0">
                <a:latin typeface="Didact Gothic" panose="020B0604020202020204" charset="0"/>
              </a:rPr>
              <a:t>Python reporting pipeline now supports daily insights </a:t>
            </a:r>
            <a:r>
              <a:rPr lang="en-US" sz="1100" dirty="0">
                <a:latin typeface="Didact Gothic" panose="020B0604020202020204" charset="0"/>
              </a:rPr>
              <a:t>and trends tracking.</a:t>
            </a:r>
          </a:p>
          <a:p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dashboards actively used for behavioral monitoring and onboarding quality insights.</a:t>
            </a:r>
          </a:p>
          <a:p>
            <a:r>
              <a:rPr lang="en-US" sz="1100" dirty="0">
                <a:latin typeface="Didact Gothic" panose="020B0604020202020204" charset="0"/>
              </a:rPr>
              <a:t>Laying the groundwork for </a:t>
            </a:r>
            <a:r>
              <a:rPr lang="en-US" sz="1100" b="1" dirty="0">
                <a:latin typeface="Didact Gothic" panose="020B0604020202020204" charset="0"/>
              </a:rPr>
              <a:t>Q3 automation upgrades and more proactive SLA-driven alerting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144</a:t>
            </a:r>
            <a:endParaRPr lang="en-US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3567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1100</a:t>
            </a: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+58.3</a:t>
            </a:r>
            <a:r>
              <a:rPr lang="en-US" sz="1600" dirty="0"/>
              <a:t>%</a:t>
            </a:r>
            <a:endParaRPr sz="12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67329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+41.5%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+34.6%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379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+25%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-27.3%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759094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+52.2%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+78.7%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25" y="455687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Key metrics overview</a:t>
            </a:r>
            <a:endParaRPr dirty="0"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444192" y="752474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858763" y="88960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11885" y="1237197"/>
            <a:ext cx="4699332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June showed notable improvements in efficiency and response quality, despite a decrease in ticket volume. These changes are attributed to enhanced automation, better internal workflows, and improved form structuring for recurring requests.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📉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83 tickets received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−26.55% drop from May, indicating increased system stability and improved filtering through refined Zendesk forms.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⚙️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Solved rate of 89.02%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slightly lower (−10.20%) than May, but reflects consistent ticket processing and prioritization.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⏱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18 min average first response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 25% improvement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compared to May, demonstrating improved triaging and reduced bottlenecks in the initial response stage.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🛠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1.1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full resolution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 50% decrease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reflecting simplified ticket resolution paths and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optimized L2 ticket routing.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🌟 100% CSAT – a +8.35%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improvement, confirming strong customer satisfaction and positive sentiment following support interactions.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🔎 Please note: 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The reported metrics exclude tickets created via API from various integrations and external services. 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continue to track KPIs based only on relevant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-specific forms, in line with our historical reporting standards. 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The total number of tickets received in June exceeded 500 when including all sources.</a:t>
            </a:r>
          </a:p>
        </p:txBody>
      </p:sp>
      <p:sp>
        <p:nvSpPr>
          <p:cNvPr id="1272" name="Google Shape;1272;p5"/>
          <p:cNvSpPr txBox="1"/>
          <p:nvPr/>
        </p:nvSpPr>
        <p:spPr>
          <a:xfrm>
            <a:off x="7086892" y="2823356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795562" y="93970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000887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00B050"/>
                </a:solidFill>
              </a:rPr>
              <a:t>−26.55%</a:t>
            </a: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714299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May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002582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787501" y="1692039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787501" y="207071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9993647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−25.00%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9993647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−50.00%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795562" y="1313717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00170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−10.20%</a:t>
            </a:r>
            <a:endParaRPr lang="fr" sz="1200" b="1" dirty="0">
              <a:solidFill>
                <a:schemeClr val="accent4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717518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113</a:t>
            </a:r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363261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June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710278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24 min</a:t>
            </a:r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710278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71833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99.12%</a:t>
            </a:r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787501" y="2433936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00170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+8.35%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71833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92.3%</a:t>
            </a:r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359202" y="935028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83</a:t>
            </a:r>
            <a:endParaRPr sz="1200" dirty="0"/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359224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18 min</a:t>
            </a:r>
            <a:endParaRPr sz="1200" b="1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359224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367285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89.02%</a:t>
            </a:r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367285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100%</a:t>
            </a:r>
            <a:endParaRPr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9D2C5-323C-48E9-BA22-D9816DF88F93}"/>
              </a:ext>
            </a:extLst>
          </p:cNvPr>
          <p:cNvSpPr txBox="1"/>
          <p:nvPr/>
        </p:nvSpPr>
        <p:spPr>
          <a:xfrm>
            <a:off x="5171494" y="3177356"/>
            <a:ext cx="609879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dact Gothic" panose="020B0604020202020204" charset="0"/>
              </a:rPr>
              <a:t>Key Observations:</a:t>
            </a:r>
          </a:p>
          <a:p>
            <a:endParaRPr lang="en-US" dirty="0">
              <a:latin typeface="Didact Gothic" panose="020B0604020202020204" charset="0"/>
            </a:endParaRPr>
          </a:p>
          <a:p>
            <a:r>
              <a:rPr lang="en-US" dirty="0">
                <a:latin typeface="Didact Gothic" panose="020B0604020202020204" charset="0"/>
              </a:rPr>
              <a:t>✔️ Stabilization in overall ticket volume, driven by improved automation and structured Zendesk forms.</a:t>
            </a:r>
          </a:p>
          <a:p>
            <a:r>
              <a:rPr lang="en-US" dirty="0">
                <a:latin typeface="Didact Gothic" panose="020B0604020202020204" charset="0"/>
              </a:rPr>
              <a:t>✔️ Reported metrics exclude tickets submitted via API from external integrations and services. </a:t>
            </a:r>
            <a:br>
              <a:rPr lang="en-US" dirty="0">
                <a:latin typeface="Didact Gothic" panose="020B0604020202020204" charset="0"/>
              </a:rPr>
            </a:br>
            <a:r>
              <a:rPr lang="en-US" dirty="0">
                <a:latin typeface="Didact Gothic" panose="020B0604020202020204" charset="0"/>
              </a:rPr>
              <a:t>We continue tracking only </a:t>
            </a:r>
            <a:r>
              <a:rPr lang="en-US" dirty="0" err="1">
                <a:latin typeface="Didact Gothic" panose="020B0604020202020204" charset="0"/>
              </a:rPr>
              <a:t>Abstra</a:t>
            </a:r>
            <a:r>
              <a:rPr lang="en-US" dirty="0">
                <a:latin typeface="Didact Gothic" panose="020B0604020202020204" charset="0"/>
              </a:rPr>
              <a:t>-relevant forms, in line with historical methodology. The total ticket volume </a:t>
            </a:r>
            <a:r>
              <a:rPr lang="en-US" b="1" dirty="0">
                <a:latin typeface="Didact Gothic" panose="020B0604020202020204" charset="0"/>
              </a:rPr>
              <a:t>exceeded 500 in June </a:t>
            </a:r>
            <a:r>
              <a:rPr lang="en-US" dirty="0">
                <a:latin typeface="Didact Gothic" panose="020B0604020202020204" charset="0"/>
              </a:rPr>
              <a:t>when all channels are included.</a:t>
            </a:r>
            <a:br>
              <a:rPr lang="en-US" dirty="0">
                <a:latin typeface="Didact Gothic" panose="020B0604020202020204" charset="0"/>
              </a:rPr>
            </a:br>
            <a:r>
              <a:rPr lang="en-US" dirty="0">
                <a:latin typeface="Didact Gothic" panose="020B0604020202020204" charset="0"/>
              </a:rPr>
              <a:t>✔️ Enhanced internal efficiency through automated reporting, clearer classification logic, and consistent L2 ticket rotation.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394462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2025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51835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385874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March</a:t>
            </a:r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46095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254</a:t>
            </a:r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395457" y="4624481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21607" y="149283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15866" y="220435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3.9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0" name="Google Shape;1330;p6"/>
          <p:cNvSpPr txBox="1"/>
          <p:nvPr/>
        </p:nvSpPr>
        <p:spPr>
          <a:xfrm>
            <a:off x="529912" y="5031641"/>
            <a:ext cx="803115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May Summary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 83 tickets – down 26.55%, showing improved system stability.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18 min FRT – 25% faster, well below SLA limit.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1.1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resolution – 50% faster thanks to better routing.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100% CSAT – full customer satisfaction. </a:t>
            </a:r>
          </a:p>
          <a:p>
            <a:endParaRPr lang="en-US" sz="1200" b="1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Note: Metrics exclude API-based tickets. Total volume exceeds 500 across all channels.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remain focused on quality and responsiveness as internal demand scales.</a:t>
            </a: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390653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April </a:t>
            </a:r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50874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174</a:t>
            </a:r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20646" y="275473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tx1"/>
                </a:solidFill>
              </a:rPr>
              <a:t>11 </a:t>
            </a:r>
            <a:r>
              <a:rPr lang="en-US" sz="1200" dirty="0" err="1">
                <a:solidFill>
                  <a:schemeClr val="tx1"/>
                </a:solidFill>
              </a:rPr>
              <a:t>hrs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395447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May</a:t>
            </a:r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55668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113</a:t>
            </a:r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25439" y="331595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390679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June</a:t>
            </a:r>
            <a:endParaRPr sz="1200" b="1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50900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83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20671" y="396861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1.1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51139" y="1750864"/>
            <a:ext cx="5529162" cy="36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</a:t>
            </a:r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accent4"/>
                </a:solidFill>
              </a:rPr>
              <a:t>−10.00%</a:t>
            </a: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May</a:t>
            </a:r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June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10.6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0.5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7.1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+150.00%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chemeClr val="accent4"/>
                </a:solidFill>
              </a:rPr>
              <a:t>−33.02%</a:t>
            </a:r>
            <a:endParaRPr sz="1200" dirty="0">
              <a:solidFill>
                <a:schemeClr val="accent4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</a:t>
            </a:r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accent4"/>
                </a:solidFill>
              </a:rPr>
              <a:t>+50.00%</a:t>
            </a: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66656" y="2235451"/>
            <a:ext cx="371165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Blocking issue volume remained stable in June, with 9 reported cases – a slight drop from May (−10%).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Resolution performance improved significantly, with more issues resolved and faster handling times, all while staying well within SLA limits.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✅ First response time averaged 30 minutes (0.5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) – slightly slower than May (+150%), but still ensuring fast engagement for urgent tickets.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⏱ Average resolution time was 7.1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– improved by 33%, reflecting better coordination and prioritization for complex cases.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We're continuing efforts to detect and resolve blocking issues earlier. Lessons from June will help further streamline resolution workflows.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Request to be added to user group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June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190672" y="1617413"/>
            <a:ext cx="44103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June showed a continued demand across recurring technical topics, with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issues and project onboarding remaining among the most frequent themes.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📌 The most notable trends this month include: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8 tickets related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reflecting ongoing usage and support needs.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4 tickets requesting creation of new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Absträ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Projects – showing steady onboarding demand.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2 tickets requesting to be added to user groups – supporting access management.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4 tickets under Other – covering internal tools and miscellaneous requests.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3 tickets for enabling CI access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a return of this topic after a drop in May.</a:t>
            </a: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Dataset Creation as well as SageMaker issues.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5" y="292656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78386" y="2928361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2974</Words>
  <Application>Microsoft Office PowerPoint</Application>
  <PresentationFormat>Custom</PresentationFormat>
  <Paragraphs>475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Inter ExtraLight</vt:lpstr>
      <vt:lpstr>Didact Gothic</vt:lpstr>
      <vt:lpstr>Arial</vt:lpstr>
      <vt:lpstr>Inter</vt:lpstr>
      <vt:lpstr>Inter Medium</vt:lpstr>
      <vt:lpstr>Wingdings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June 2025</vt:lpstr>
      <vt:lpstr>🏆 Superstar of the month!</vt:lpstr>
      <vt:lpstr>Agenda</vt:lpstr>
      <vt:lpstr>Customer success roadmap timeline</vt:lpstr>
      <vt:lpstr>Agenda</vt:lpstr>
      <vt:lpstr>Customer success Q3 Roadmap items (RIs)</vt:lpstr>
      <vt:lpstr>RI#1:  Zendesk – Focal point for all support requests</vt:lpstr>
      <vt:lpstr>RI#2 Develop a Internal Support Playbook for K-Navigator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86</cp:revision>
  <dcterms:modified xsi:type="dcterms:W3CDTF">2025-07-01T13:09:24Z</dcterms:modified>
</cp:coreProperties>
</file>